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4" r:id="rId4"/>
    <p:sldId id="263" r:id="rId5"/>
    <p:sldId id="266" r:id="rId6"/>
    <p:sldId id="265" r:id="rId7"/>
    <p:sldId id="267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9" r:id="rId17"/>
    <p:sldId id="277" r:id="rId18"/>
    <p:sldId id="278" r:id="rId19"/>
    <p:sldId id="276" r:id="rId20"/>
    <p:sldId id="282" r:id="rId21"/>
    <p:sldId id="292" r:id="rId22"/>
    <p:sldId id="281" r:id="rId23"/>
    <p:sldId id="283" r:id="rId24"/>
    <p:sldId id="286" r:id="rId25"/>
    <p:sldId id="284" r:id="rId26"/>
    <p:sldId id="285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82857"/>
  </p:normalViewPr>
  <p:slideViewPr>
    <p:cSldViewPr snapToGrid="0" snapToObjects="1">
      <p:cViewPr>
        <p:scale>
          <a:sx n="75" d="100"/>
          <a:sy n="75" d="100"/>
        </p:scale>
        <p:origin x="5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E8E67-0B96-F046-A0A7-0F126EDB5F32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497A-C802-F44E-86FF-516EC281E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1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 circles in a filter. Each will intuitively learn</a:t>
            </a:r>
            <a:r>
              <a:rPr lang="en-US" baseline="0" dirty="0" smtClean="0"/>
              <a:t> a feature such as an edge or a region of color.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497A-C802-F44E-86FF-516EC281E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9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497A-C802-F44E-86FF-516EC281ED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1F8D5-ADEE-D947-89E0-2875EADA7CE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3AC9F-68E4-9643-82B0-2942578B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Diabetic Retinopathy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Kaggle Feb 2015 – July 2015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for </a:t>
            </a:r>
            <a:r>
              <a:rPr lang="en-US" dirty="0" err="1" smtClean="0"/>
              <a:t>tensorflow</a:t>
            </a:r>
            <a:r>
              <a:rPr lang="en-US" dirty="0" smtClean="0"/>
              <a:t>: @t-</a:t>
            </a:r>
            <a:r>
              <a:rPr lang="en-US" dirty="0" err="1" smtClean="0"/>
              <a:t>lanigan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6020" y="496957"/>
            <a:ext cx="117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4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Inverted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O_o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CNNs - </a:t>
            </a:r>
            <a:r>
              <a:rPr lang="fi-FI" dirty="0" smtClean="0"/>
              <a:t>0.84479</a:t>
            </a:r>
          </a:p>
          <a:p>
            <a:r>
              <a:rPr lang="fi-FI" dirty="0" smtClean="0"/>
              <a:t>Second Place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sveitser</a:t>
            </a:r>
            <a:r>
              <a:rPr lang="en-US" dirty="0" smtClean="0"/>
              <a:t>/</a:t>
            </a:r>
            <a:r>
              <a:rPr lang="en-US" dirty="0" err="1" smtClean="0"/>
              <a:t>kaggle_diabetic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6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/ Extraction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Resized images to square and centered 128</a:t>
            </a:r>
            <a:r>
              <a:rPr lang="en-US" dirty="0"/>
              <a:t>, 256 and 512 </a:t>
            </a:r>
            <a:r>
              <a:rPr lang="en-US" dirty="0" smtClean="0"/>
              <a:t>pixel images.</a:t>
            </a:r>
          </a:p>
          <a:p>
            <a:r>
              <a:rPr lang="en-US" dirty="0" smtClean="0"/>
              <a:t>That</a:t>
            </a:r>
            <a:r>
              <a:rPr lang="uk-UA" dirty="0" smtClean="0"/>
              <a:t>’</a:t>
            </a:r>
            <a:r>
              <a:rPr lang="en-US" dirty="0" smtClean="0"/>
              <a:t>s all!</a:t>
            </a:r>
          </a:p>
          <a:p>
            <a:r>
              <a:rPr lang="en-US" dirty="0" smtClean="0"/>
              <a:t>Original Size ~</a:t>
            </a:r>
            <a:r>
              <a:rPr lang="is-IS" dirty="0" smtClean="0"/>
              <a:t>3888 × 2592 - </a:t>
            </a:r>
            <a:r>
              <a:rPr lang="cs-CZ" dirty="0" smtClean="0"/>
              <a:t>2592 × 1944.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58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2123800"/>
            <a:ext cx="10515600" cy="3203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“The project was developed and tested on arch </a:t>
            </a:r>
            <a:r>
              <a:rPr lang="en-US" dirty="0" err="1" smtClean="0">
                <a:solidFill>
                  <a:srgbClr val="FFFF00"/>
                </a:solidFill>
              </a:rPr>
              <a:t>linux</a:t>
            </a:r>
            <a:r>
              <a:rPr lang="en-US" dirty="0" smtClean="0">
                <a:solidFill>
                  <a:srgbClr val="FFFF00"/>
                </a:solidFill>
              </a:rPr>
              <a:t> and hardware with a i7-2600k CPU, GTX 970 and 980Ti GPUs and 32 GB RAM. You probably need at least 8GB of RAM as well as up to 160 GB of </a:t>
            </a:r>
            <a:r>
              <a:rPr lang="en-US" dirty="0" err="1" smtClean="0">
                <a:solidFill>
                  <a:srgbClr val="FFFF00"/>
                </a:solidFill>
              </a:rPr>
              <a:t>harddisk</a:t>
            </a:r>
            <a:r>
              <a:rPr lang="en-US" dirty="0" smtClean="0">
                <a:solidFill>
                  <a:srgbClr val="FFFF00"/>
                </a:solidFill>
              </a:rPr>
              <a:t> space (for converted images, network parameters and extracted features) to run all the code in this repository.”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						</a:t>
            </a:r>
            <a:r>
              <a:rPr lang="en-US" i="1" dirty="0" smtClean="0">
                <a:solidFill>
                  <a:srgbClr val="FFFF00"/>
                </a:solidFill>
              </a:rPr>
              <a:t>Team </a:t>
            </a:r>
            <a:r>
              <a:rPr lang="en-US" i="1" dirty="0" err="1" smtClean="0">
                <a:solidFill>
                  <a:srgbClr val="FFFF00"/>
                </a:solidFill>
              </a:rPr>
              <a:t>O_o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Network </a:t>
            </a:r>
            <a:r>
              <a:rPr lang="en-US" dirty="0" smtClean="0"/>
              <a:t>Architecture and Training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Programmed CNN using </a:t>
            </a:r>
            <a:r>
              <a:rPr lang="en-US" dirty="0" err="1" smtClean="0"/>
              <a:t>Lasagne</a:t>
            </a:r>
            <a:r>
              <a:rPr lang="en-US" dirty="0" smtClean="0"/>
              <a:t> and </a:t>
            </a:r>
            <a:r>
              <a:rPr lang="en-US" dirty="0" err="1" smtClean="0"/>
              <a:t>Theanos</a:t>
            </a:r>
            <a:endParaRPr lang="en-US" dirty="0" smtClean="0"/>
          </a:p>
          <a:p>
            <a:r>
              <a:rPr lang="en-US" dirty="0" smtClean="0"/>
              <a:t>For nonlinearity - leaky </a:t>
            </a:r>
            <a:r>
              <a:rPr lang="en-US" dirty="0"/>
              <a:t>(0.01) rectifier units following each convolutional and fully connected (dense) layer. </a:t>
            </a:r>
            <a:endParaRPr lang="en-US" dirty="0" smtClean="0"/>
          </a:p>
          <a:p>
            <a:r>
              <a:rPr lang="en-US" dirty="0" smtClean="0"/>
              <a:t>Trained </a:t>
            </a:r>
            <a:r>
              <a:rPr lang="en-US" dirty="0"/>
              <a:t>with </a:t>
            </a:r>
            <a:r>
              <a:rPr lang="en-US" dirty="0" err="1" smtClean="0"/>
              <a:t>Nesterov</a:t>
            </a:r>
            <a:r>
              <a:rPr lang="en-US" dirty="0" smtClean="0"/>
              <a:t> momentum with fixed </a:t>
            </a:r>
            <a:r>
              <a:rPr lang="en-US" dirty="0"/>
              <a:t>schedule over 250 epochs. </a:t>
            </a:r>
            <a:endParaRPr lang="en-US" dirty="0" smtClean="0"/>
          </a:p>
          <a:p>
            <a:pPr lvl="1"/>
            <a:r>
              <a:rPr lang="sk-SK" dirty="0" smtClean="0"/>
              <a:t>Epoch </a:t>
            </a:r>
            <a:r>
              <a:rPr lang="sk-SK" dirty="0"/>
              <a:t>0: 0.003 </a:t>
            </a:r>
            <a:endParaRPr lang="sk-SK" dirty="0" smtClean="0"/>
          </a:p>
          <a:p>
            <a:pPr lvl="1"/>
            <a:r>
              <a:rPr lang="sk-SK" dirty="0" smtClean="0"/>
              <a:t>Epoch 150: 0.0003</a:t>
            </a:r>
          </a:p>
          <a:p>
            <a:pPr lvl="1"/>
            <a:r>
              <a:rPr lang="sk-SK" dirty="0" smtClean="0"/>
              <a:t>Epoch 200: 0.00003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66475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438400" y="5181600"/>
            <a:ext cx="8195733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NNs in a nutshell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90" y="1825625"/>
            <a:ext cx="8083819" cy="4351338"/>
          </a:xfrm>
        </p:spPr>
      </p:pic>
    </p:spTree>
    <p:extLst>
      <p:ext uri="{BB962C8B-B14F-4D97-AF65-F5344CB8AC3E}">
        <p14:creationId xmlns:p14="http://schemas.microsoft.com/office/powerpoint/2010/main" val="4835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Rectifier Units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291"/>
            <a:ext cx="5181600" cy="300400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337594"/>
            <a:ext cx="2794000" cy="3327400"/>
          </a:xfrm>
        </p:spPr>
      </p:pic>
    </p:spTree>
    <p:extLst>
      <p:ext uri="{BB962C8B-B14F-4D97-AF65-F5344CB8AC3E}">
        <p14:creationId xmlns:p14="http://schemas.microsoft.com/office/powerpoint/2010/main" val="11131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Leaky Rectifier Units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b="662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670538"/>
          </a:xfrm>
        </p:spPr>
        <p:txBody>
          <a:bodyPr/>
          <a:lstStyle/>
          <a:p>
            <a:r>
              <a:rPr lang="en-US" dirty="0" smtClean="0"/>
              <a:t>Unfortunately, </a:t>
            </a:r>
            <a:r>
              <a:rPr lang="en-US" dirty="0" err="1" smtClean="0"/>
              <a:t>ReLU</a:t>
            </a:r>
            <a:r>
              <a:rPr lang="en-US" dirty="0" smtClean="0"/>
              <a:t> units can be fragile during training and can “die”. </a:t>
            </a:r>
          </a:p>
          <a:p>
            <a:endParaRPr lang="en-US" dirty="0"/>
          </a:p>
          <a:p>
            <a:r>
              <a:rPr lang="en-US" dirty="0" smtClean="0"/>
              <a:t>Leaky Rectifier Units are a function that gets around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a nutshell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0485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Diabetic Retinopathy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1627187"/>
            <a:ext cx="3365500" cy="35941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disease associated with long-standing diabetes. Will eventually lead to vision loss.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40-45% of </a:t>
            </a:r>
            <a:r>
              <a:rPr lang="en-US" dirty="0"/>
              <a:t>A</a:t>
            </a:r>
            <a:r>
              <a:rPr lang="en-US" dirty="0" smtClean="0"/>
              <a:t>mericans with diabetes has this disease in some stage of development.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 to diagnose before it’s too late. </a:t>
            </a: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9" y="773723"/>
            <a:ext cx="11098161" cy="50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1x1 convolutions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40" y="1825625"/>
            <a:ext cx="7957520" cy="4351338"/>
          </a:xfrm>
        </p:spPr>
      </p:pic>
      <p:sp>
        <p:nvSpPr>
          <p:cNvPr id="7" name="TextBox 6"/>
          <p:cNvSpPr txBox="1"/>
          <p:nvPr/>
        </p:nvSpPr>
        <p:spPr>
          <a:xfrm>
            <a:off x="1236133" y="1506022"/>
            <a:ext cx="547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Cheaply add more depth </a:t>
            </a:r>
            <a:r>
              <a:rPr lang="en-US" smtClean="0"/>
              <a:t>and parameters to your model.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 with 2x2 filter and stride of 2.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01044"/>
            <a:ext cx="6934200" cy="4000500"/>
          </a:xfrm>
        </p:spPr>
      </p:pic>
    </p:spTree>
    <p:extLst>
      <p:ext uri="{BB962C8B-B14F-4D97-AF65-F5344CB8AC3E}">
        <p14:creationId xmlns:p14="http://schemas.microsoft.com/office/powerpoint/2010/main" val="6343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058194"/>
            <a:ext cx="8305800" cy="3886200"/>
          </a:xfrm>
        </p:spPr>
      </p:pic>
    </p:spTree>
    <p:extLst>
      <p:ext uri="{BB962C8B-B14F-4D97-AF65-F5344CB8AC3E}">
        <p14:creationId xmlns:p14="http://schemas.microsoft.com/office/powerpoint/2010/main" val="7627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Randomly set the output of activation function to 0 during training.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15" y="2560514"/>
            <a:ext cx="5058508" cy="3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were very unbalanced (not very many class 4s)</a:t>
            </a:r>
          </a:p>
          <a:p>
            <a:r>
              <a:rPr lang="en-US" dirty="0" smtClean="0"/>
              <a:t>Initially all classes were sampled equally, then gradually the rarer classes were sampled less during epoch t according to the formula: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r, wo and </a:t>
            </a:r>
            <a:r>
              <a:rPr lang="en-US" dirty="0" err="1" smtClean="0"/>
              <a:t>wf</a:t>
            </a:r>
            <a:r>
              <a:rPr lang="en-US" dirty="0" smtClean="0"/>
              <a:t> are constants and vectors determined to work well in </a:t>
            </a:r>
            <a:r>
              <a:rPr lang="en-US" dirty="0" err="1" smtClean="0"/>
              <a:t>practise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77" y="3531394"/>
            <a:ext cx="5372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Initialization and ”</a:t>
            </a:r>
            <a:r>
              <a:rPr lang="en-US" dirty="0" smtClean="0"/>
              <a:t>Pre-training</a:t>
            </a:r>
            <a:r>
              <a:rPr lang="en-US" dirty="0"/>
              <a:t>“ of Smaller Architectures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trained on 128x128 network</a:t>
            </a:r>
          </a:p>
          <a:p>
            <a:r>
              <a:rPr lang="en-US" dirty="0" smtClean="0"/>
              <a:t>Used trained weights to partially initialize 256x256 images</a:t>
            </a:r>
          </a:p>
          <a:p>
            <a:r>
              <a:rPr lang="en-US" dirty="0" smtClean="0"/>
              <a:t>Used trained weights to partially initialize 512x512 images which were the final images used for classification.</a:t>
            </a:r>
          </a:p>
          <a:p>
            <a:endParaRPr lang="en-US" dirty="0"/>
          </a:p>
          <a:p>
            <a:r>
              <a:rPr lang="en-US" dirty="0" smtClean="0"/>
              <a:t>Were able to get performance gain by switching up to 768. But not used in final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on last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the training of the network up to 50 times for 50 different augmentations of the images (rotations, </a:t>
            </a:r>
            <a:r>
              <a:rPr lang="en-US" dirty="0" err="1" smtClean="0"/>
              <a:t>colour</a:t>
            </a:r>
            <a:r>
              <a:rPr lang="en-US" dirty="0" smtClean="0"/>
              <a:t> shifts, stretching, flipping etc.) </a:t>
            </a:r>
            <a:r>
              <a:rPr lang="en-US" dirty="0"/>
              <a:t>The output sizes for the data augmentation pipeline are 112/224/448 pixel for </a:t>
            </a:r>
            <a:r>
              <a:rPr lang="en-US" dirty="0" smtClean="0"/>
              <a:t>the images.</a:t>
            </a:r>
          </a:p>
          <a:p>
            <a:r>
              <a:rPr lang="en-US" dirty="0"/>
              <a:t>use the mean and standard deviation of each </a:t>
            </a:r>
            <a:r>
              <a:rPr lang="en-US" dirty="0" smtClean="0"/>
              <a:t>feature, as well as an indicator variable for the right eye, </a:t>
            </a:r>
            <a:r>
              <a:rPr lang="en-US" dirty="0"/>
              <a:t>as input to a</a:t>
            </a:r>
            <a:r>
              <a:rPr lang="en-US" dirty="0" smtClean="0"/>
              <a:t> </a:t>
            </a:r>
            <a:r>
              <a:rPr lang="en-US" dirty="0"/>
              <a:t>blending network.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07" y="4476729"/>
            <a:ext cx="7911986" cy="85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7" y="5300886"/>
            <a:ext cx="2188735" cy="5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Network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64" y="2057400"/>
            <a:ext cx="4538138" cy="288790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693985"/>
          </a:xfrm>
        </p:spPr>
        <p:txBody>
          <a:bodyPr>
            <a:normAutofit/>
          </a:bodyPr>
          <a:lstStyle/>
          <a:p>
            <a:r>
              <a:rPr lang="en-US" dirty="0" smtClean="0"/>
              <a:t>Increased score on leaderboard from </a:t>
            </a:r>
            <a:r>
              <a:rPr lang="en-US" dirty="0"/>
              <a:t>0.824 </a:t>
            </a:r>
            <a:r>
              <a:rPr lang="en-US" dirty="0" smtClean="0"/>
              <a:t>to 0.845</a:t>
            </a:r>
          </a:p>
          <a:p>
            <a:r>
              <a:rPr lang="en-US" dirty="0" smtClean="0"/>
              <a:t>L1 </a:t>
            </a:r>
            <a:r>
              <a:rPr lang="en-US" dirty="0"/>
              <a:t>regularization with factor 2e-5 is applied to the first layer and L2 regularization with</a:t>
            </a:r>
          </a:p>
          <a:p>
            <a:r>
              <a:rPr lang="en-US" dirty="0" smtClean="0"/>
              <a:t>Factor 0.005 is applied on every layer</a:t>
            </a:r>
            <a:r>
              <a:rPr lang="en-US" dirty="0"/>
              <a:t>.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Ensemble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inal </a:t>
            </a:r>
            <a:r>
              <a:rPr lang="en-US" dirty="0"/>
              <a:t>solution is an average of six per patient blends for the two convolutional network </a:t>
            </a:r>
            <a:r>
              <a:rPr lang="en-US" dirty="0" smtClean="0"/>
              <a:t>architectures </a:t>
            </a:r>
            <a:r>
              <a:rPr lang="en-US" dirty="0"/>
              <a:t>and three different set of trained </a:t>
            </a:r>
            <a:r>
              <a:rPr lang="en-US" dirty="0" smtClean="0"/>
              <a:t>weights</a:t>
            </a:r>
            <a:r>
              <a:rPr lang="en-US" dirty="0"/>
              <a:t> </a:t>
            </a:r>
            <a:r>
              <a:rPr lang="en-US" dirty="0" smtClean="0"/>
              <a:t>(125, 256, 512)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0431" y="457200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Non-proliferative diabetic retinopathy (NPDR)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7" r="8177"/>
          <a:stretch>
            <a:fillRect/>
          </a:stretch>
        </p:blipFill>
        <p:spPr>
          <a:xfrm>
            <a:off x="839788" y="995363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0431" y="2057400"/>
            <a:ext cx="3932237" cy="38115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Blood vessels are weakened in the eye due to high blood sugar level.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Tiny aneurisms form and bust in the eye causing retina to bulge and eye to un-focus.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888" y="3247509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Macula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6184" y="1257300"/>
            <a:ext cx="2212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Optic Nerve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Submissions are scored based on the quadratic weighted </a:t>
            </a:r>
            <a:r>
              <a:rPr lang="en-US" dirty="0" smtClean="0"/>
              <a:t>kappa (</a:t>
            </a:r>
            <a:r>
              <a:rPr lang="en-US" dirty="0" err="1" smtClean="0"/>
              <a:t>cohen’s</a:t>
            </a:r>
            <a:r>
              <a:rPr lang="en-US" dirty="0" smtClean="0"/>
              <a:t> kappa), </a:t>
            </a:r>
            <a:r>
              <a:rPr lang="en-US" dirty="0"/>
              <a:t>which measures the agreement between two ratings. This metric typically varies from 0 (random agreement between raters) to 1 (complete agreement between raters).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 = number of classes (5), </a:t>
            </a:r>
            <a:r>
              <a:rPr lang="en-US" dirty="0" err="1" smtClean="0"/>
              <a:t>i</a:t>
            </a:r>
            <a:r>
              <a:rPr lang="en-US" dirty="0" smtClean="0"/>
              <a:t> = human rating (1-5), j = prediction, </a:t>
            </a:r>
            <a:r>
              <a:rPr lang="en-US" dirty="0" err="1" smtClean="0"/>
              <a:t>w_i,j</a:t>
            </a:r>
            <a:r>
              <a:rPr lang="en-US" dirty="0" smtClean="0"/>
              <a:t> = weight matrix, </a:t>
            </a:r>
            <a:r>
              <a:rPr lang="en-US" dirty="0" err="1" smtClean="0"/>
              <a:t>Oi,j</a:t>
            </a:r>
            <a:r>
              <a:rPr lang="en-US" dirty="0" smtClean="0"/>
              <a:t> = histogram matrix, </a:t>
            </a:r>
            <a:r>
              <a:rPr lang="en-US" dirty="0" err="1" smtClean="0"/>
              <a:t>E_i,j</a:t>
            </a:r>
            <a:r>
              <a:rPr lang="en-US" dirty="0" smtClean="0"/>
              <a:t> = expected value matrix.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61" y="3556794"/>
            <a:ext cx="18034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722" y="3556794"/>
            <a:ext cx="2336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continued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generally thought to be a more robust measure than simple percent agreement calculation, since </a:t>
            </a:r>
            <a:r>
              <a:rPr lang="en-US" dirty="0" err="1"/>
              <a:t>κ</a:t>
            </a:r>
            <a:r>
              <a:rPr lang="en-US" dirty="0"/>
              <a:t> takes into account the agreement occurring by chance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Weighted kappa is an extension of Cohen’s </a:t>
            </a:r>
            <a:r>
              <a:rPr lang="en-US" dirty="0" smtClean="0"/>
              <a:t>Kappa that heavily penalizes disagreements based on how far they are away from each 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Proliferative diabetic retinopathy (PDR)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Circulation problems cause new blood vessels to form and grow in the retina and vitreous.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new blood vessels may leak blood into the vitreous, clouding vision.</a:t>
            </a:r>
          </a:p>
          <a:p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" b="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Problem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4084" y="2326790"/>
            <a:ext cx="1984513" cy="31010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10_left,0</a:t>
            </a:r>
          </a:p>
          <a:p>
            <a:pPr marL="0" indent="0">
              <a:buNone/>
            </a:pPr>
            <a:r>
              <a:rPr lang="en-US" dirty="0" smtClean="0"/>
              <a:t>10_right,0</a:t>
            </a:r>
          </a:p>
          <a:p>
            <a:pPr marL="0" indent="0">
              <a:buNone/>
            </a:pPr>
            <a:r>
              <a:rPr lang="en-US" dirty="0" smtClean="0"/>
              <a:t>15_left,1</a:t>
            </a:r>
          </a:p>
          <a:p>
            <a:pPr marL="0" indent="0">
              <a:buNone/>
            </a:pPr>
            <a:r>
              <a:rPr lang="en-US" dirty="0" smtClean="0"/>
              <a:t>15_right,2</a:t>
            </a:r>
          </a:p>
          <a:p>
            <a:pPr marL="0" indent="0">
              <a:buNone/>
            </a:pPr>
            <a:r>
              <a:rPr lang="en-US" dirty="0" smtClean="0"/>
              <a:t>16_left,4</a:t>
            </a:r>
          </a:p>
          <a:p>
            <a:pPr marL="0" indent="0">
              <a:buNone/>
            </a:pPr>
            <a:r>
              <a:rPr lang="en-US" dirty="0" smtClean="0"/>
              <a:t>16_right,4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3854725" y="2704478"/>
            <a:ext cx="2325757" cy="23456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38" y="2187643"/>
            <a:ext cx="3850964" cy="3379304"/>
          </a:xfrm>
          <a:prstGeom prst="rect">
            <a:avLst/>
          </a:prstGeom>
        </p:spPr>
      </p:pic>
      <p:sp>
        <p:nvSpPr>
          <p:cNvPr id="13" name="Content Placeholder 8"/>
          <p:cNvSpPr txBox="1">
            <a:spLocks/>
          </p:cNvSpPr>
          <p:nvPr/>
        </p:nvSpPr>
        <p:spPr>
          <a:xfrm>
            <a:off x="1374084" y="1645340"/>
            <a:ext cx="3774386" cy="542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Training Labels (ID, Class)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7171909" y="1606619"/>
            <a:ext cx="2304223" cy="542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Training Image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54620" y="5458625"/>
            <a:ext cx="1627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Classes:</a:t>
            </a:r>
          </a:p>
          <a:p>
            <a:r>
              <a:rPr lang="en-US" dirty="0" smtClean="0"/>
              <a:t>0 - No DR</a:t>
            </a:r>
            <a:br>
              <a:rPr lang="en-US" dirty="0" smtClean="0"/>
            </a:br>
            <a:r>
              <a:rPr lang="en-US" dirty="0" smtClean="0"/>
              <a:t>1 – Mild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4514" y="5458625"/>
            <a:ext cx="2266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– Moderate</a:t>
            </a:r>
          </a:p>
          <a:p>
            <a:r>
              <a:rPr lang="en-US" dirty="0" smtClean="0"/>
              <a:t>3 - Severe</a:t>
            </a:r>
            <a:br>
              <a:rPr lang="en-US" dirty="0" smtClean="0"/>
            </a:br>
            <a:r>
              <a:rPr lang="en-US" dirty="0" smtClean="0"/>
              <a:t>4 - Proliferative 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Hang-ups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Inverted and non inverted Images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 of focus, different lighting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60" y="2505075"/>
            <a:ext cx="3704468" cy="3684588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28999"/>
            <a:ext cx="5191717" cy="3660664"/>
          </a:xfrm>
        </p:spPr>
      </p:pic>
    </p:spTree>
    <p:extLst>
      <p:ext uri="{BB962C8B-B14F-4D97-AF65-F5344CB8AC3E}">
        <p14:creationId xmlns:p14="http://schemas.microsoft.com/office/powerpoint/2010/main" val="15864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6020" y="496957"/>
            <a:ext cx="185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 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Non-inverted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2574" y="496957"/>
            <a:ext cx="16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 0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Non-inverted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058400" cy="6662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2574" y="496957"/>
            <a:ext cx="178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 = 2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Non-inverted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761</Words>
  <Application>Microsoft Macintosh PowerPoint</Application>
  <PresentationFormat>Widescreen</PresentationFormat>
  <Paragraphs>104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Diabetic Retinopathy Detection</vt:lpstr>
      <vt:lpstr>Diabetic Retinopathy</vt:lpstr>
      <vt:lpstr>Non-proliferative diabetic retinopathy (NPDR)  </vt:lpstr>
      <vt:lpstr>Proliferative diabetic retinopathy (PDR) </vt:lpstr>
      <vt:lpstr>Image Classification Problem</vt:lpstr>
      <vt:lpstr>Data Hang-ups</vt:lpstr>
      <vt:lpstr>PowerPoint Presentation</vt:lpstr>
      <vt:lpstr>PowerPoint Presentation</vt:lpstr>
      <vt:lpstr>PowerPoint Presentation</vt:lpstr>
      <vt:lpstr>PowerPoint Presentation</vt:lpstr>
      <vt:lpstr>Team O_o Solution</vt:lpstr>
      <vt:lpstr>Feature Selection / Extraction</vt:lpstr>
      <vt:lpstr>PowerPoint Presentation</vt:lpstr>
      <vt:lpstr>Summary of Network Architecture and Training </vt:lpstr>
      <vt:lpstr>PowerPoint Presentation</vt:lpstr>
      <vt:lpstr>NNs in a nutshell</vt:lpstr>
      <vt:lpstr>Linear Rectifier Units</vt:lpstr>
      <vt:lpstr>Leaky Rectifier Units</vt:lpstr>
      <vt:lpstr>CNNs in a nutshell</vt:lpstr>
      <vt:lpstr>PowerPoint Presentation</vt:lpstr>
      <vt:lpstr>1x1 convolutions</vt:lpstr>
      <vt:lpstr>Max Pooling with 2x2 filter and stride of 2.</vt:lpstr>
      <vt:lpstr>Nesterov momentum</vt:lpstr>
      <vt:lpstr>Dropout</vt:lpstr>
      <vt:lpstr>Resampling </vt:lpstr>
      <vt:lpstr>Initialization and ”Pre-training“ of Smaller Architectures </vt:lpstr>
      <vt:lpstr>Feature Extraction on last layer</vt:lpstr>
      <vt:lpstr>Blending Network</vt:lpstr>
      <vt:lpstr>Final Ensemble</vt:lpstr>
      <vt:lpstr>Evaluation</vt:lpstr>
      <vt:lpstr>Evaluation continued…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 Retinopathy Detection</dc:title>
  <dc:creator>Microsoft Office User</dc:creator>
  <cp:lastModifiedBy>Microsoft Office User</cp:lastModifiedBy>
  <cp:revision>36</cp:revision>
  <dcterms:created xsi:type="dcterms:W3CDTF">2016-10-17T00:37:14Z</dcterms:created>
  <dcterms:modified xsi:type="dcterms:W3CDTF">2016-10-21T17:46:43Z</dcterms:modified>
</cp:coreProperties>
</file>